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304" r:id="rId5"/>
    <p:sldId id="310" r:id="rId6"/>
    <p:sldId id="317" r:id="rId7"/>
    <p:sldId id="320" r:id="rId8"/>
    <p:sldId id="318" r:id="rId9"/>
    <p:sldId id="321" r:id="rId10"/>
    <p:sldId id="319" r:id="rId11"/>
    <p:sldId id="281" r:id="rId12"/>
    <p:sldId id="284" r:id="rId13"/>
    <p:sldId id="282" r:id="rId14"/>
    <p:sldId id="322" r:id="rId15"/>
    <p:sldId id="323" r:id="rId16"/>
    <p:sldId id="324" r:id="rId17"/>
    <p:sldId id="326" r:id="rId18"/>
    <p:sldId id="325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AB200"/>
    <a:srgbClr val="C89800"/>
    <a:srgbClr val="74B230"/>
    <a:srgbClr val="FFC000"/>
    <a:srgbClr val="FF57C3"/>
    <a:srgbClr val="E9463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853" autoAdjust="0"/>
  </p:normalViewPr>
  <p:slideViewPr>
    <p:cSldViewPr snapToGrid="0">
      <p:cViewPr varScale="1">
        <p:scale>
          <a:sx n="85" d="100"/>
          <a:sy n="85" d="100"/>
        </p:scale>
        <p:origin x="1536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talk about functions and callbacks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look at an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</a:t>
            </a:r>
            <a:r>
              <a:rPr lang="en-US" b="1" dirty="0"/>
              <a:t>callback</a:t>
            </a:r>
            <a:r>
              <a:rPr lang="en-US" b="0" dirty="0"/>
              <a:t> is a function, which is why it can be </a:t>
            </a:r>
            <a:r>
              <a:rPr lang="en-US" b="0" i="1" dirty="0"/>
              <a:t>called</a:t>
            </a:r>
            <a:r>
              <a:rPr lang="en-US" b="0" i="0" dirty="0"/>
              <a:t> in the body of the </a:t>
            </a:r>
            <a:r>
              <a:rPr lang="en-US" b="1" i="0" dirty="0" err="1"/>
              <a:t>runFunction</a:t>
            </a:r>
            <a:r>
              <a:rPr lang="en-US" b="0" i="0" dirty="0"/>
              <a:t>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It was passed to the </a:t>
            </a:r>
            <a:r>
              <a:rPr lang="en-US" b="0" i="0" dirty="0" err="1"/>
              <a:t>runFunction</a:t>
            </a:r>
            <a:r>
              <a:rPr lang="en-US" b="0" i="0" dirty="0"/>
              <a:t> function as a parameter!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So, to recap, t</a:t>
            </a:r>
            <a:r>
              <a:rPr lang="en-US" dirty="0"/>
              <a:t>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see how we would call the </a:t>
            </a:r>
            <a:r>
              <a:rPr lang="en-US" b="1" dirty="0" err="1"/>
              <a:t>runFunction</a:t>
            </a:r>
            <a:r>
              <a:rPr lang="en-US" b="0" dirty="0"/>
              <a:t> function. Here we have two function definitions – </a:t>
            </a:r>
            <a:r>
              <a:rPr lang="en-US" b="1" dirty="0" err="1"/>
              <a:t>runFunction</a:t>
            </a:r>
            <a:r>
              <a:rPr lang="en-US" b="0" dirty="0"/>
              <a:t> and </a:t>
            </a:r>
            <a:r>
              <a:rPr lang="en-US" b="1" dirty="0" err="1"/>
              <a:t>sayHi</a:t>
            </a:r>
            <a:r>
              <a:rPr lang="en-US" b="0" dirty="0"/>
              <a:t>. The </a:t>
            </a:r>
            <a:r>
              <a:rPr lang="en-US" b="1" dirty="0" err="1"/>
              <a:t>sayHi</a:t>
            </a:r>
            <a:r>
              <a:rPr lang="en-US" b="0" dirty="0"/>
              <a:t> function is never called directly, but it is passed as an </a:t>
            </a:r>
            <a:r>
              <a:rPr lang="en-US" b="0" i="1" dirty="0"/>
              <a:t>argument</a:t>
            </a:r>
            <a:r>
              <a:rPr lang="en-US" b="0" i="0" dirty="0"/>
              <a:t> to the </a:t>
            </a:r>
            <a:r>
              <a:rPr lang="en-US" b="1" i="0" dirty="0" err="1"/>
              <a:t>runFunction</a:t>
            </a:r>
            <a:r>
              <a:rPr lang="en-US" b="0" i="0" dirty="0"/>
              <a:t> function when the </a:t>
            </a:r>
            <a:r>
              <a:rPr lang="en-US" b="1" i="0" dirty="0" err="1"/>
              <a:t>runFunction</a:t>
            </a:r>
            <a:r>
              <a:rPr lang="en-US" b="0" i="0" dirty="0"/>
              <a:t> function is called!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Can anyone guess what will happen when this code runs? </a:t>
            </a:r>
            <a:r>
              <a:rPr lang="en-US" b="0" dirty="0"/>
              <a:t>“</a:t>
            </a:r>
            <a:r>
              <a:rPr lang="en-US" dirty="0"/>
              <a:t>hi” will be printed to the console! Let’s take a look.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Repl Project and see the code in action.</a:t>
            </a:r>
          </a:p>
          <a:p>
            <a:r>
              <a:rPr lang="en-US" b="1" baseline="0" dirty="0"/>
              <a:t>In the </a:t>
            </a:r>
            <a:r>
              <a:rPr lang="en-US" b="1" baseline="0" dirty="0" err="1"/>
              <a:t>Repl</a:t>
            </a:r>
            <a:r>
              <a:rPr lang="en-US" b="1" baseline="0" dirty="0"/>
              <a:t> project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we have seen functions passed around as arguments, but what if you actually wanted to store one in a variable? That’s possible too!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looks like this.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Here, the function is actually an anonymous function!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is defined using a function </a:t>
            </a:r>
            <a:r>
              <a:rPr lang="en-US" b="1" dirty="0"/>
              <a:t>expression</a:t>
            </a:r>
            <a:r>
              <a:rPr lang="en-US" b="0" dirty="0"/>
              <a:t> – slightly different than a function </a:t>
            </a:r>
            <a:r>
              <a:rPr lang="en-US" b="1" dirty="0"/>
              <a:t>declaration</a:t>
            </a:r>
            <a:r>
              <a:rPr lang="en-US" b="0" dirty="0"/>
              <a:t>, this type of expression omits the function name.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function is stored in the </a:t>
            </a:r>
            <a:r>
              <a:rPr lang="en-US" b="1" dirty="0" err="1"/>
              <a:t>plusOne</a:t>
            </a:r>
            <a:r>
              <a:rPr lang="en-US" b="0" dirty="0"/>
              <a:t> variable, so it is possible to call it by that name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Say we had this code that called </a:t>
            </a:r>
            <a:r>
              <a:rPr lang="en-US" b="1" dirty="0" err="1"/>
              <a:t>plusOne</a:t>
            </a:r>
            <a:r>
              <a:rPr lang="en-US" b="0" dirty="0"/>
              <a:t> with a value of </a:t>
            </a:r>
            <a:r>
              <a:rPr lang="en-US" b="1" dirty="0"/>
              <a:t>4</a:t>
            </a:r>
            <a:r>
              <a:rPr lang="en-US" b="0" dirty="0"/>
              <a:t>, and stored the return in a </a:t>
            </a:r>
            <a:r>
              <a:rPr lang="en-US" b="1" dirty="0"/>
              <a:t>result</a:t>
            </a:r>
            <a:r>
              <a:rPr lang="en-US" b="0" dirty="0"/>
              <a:t> variable. What would be the value within </a:t>
            </a:r>
            <a:r>
              <a:rPr lang="en-US" b="1" dirty="0"/>
              <a:t>result</a:t>
            </a:r>
            <a:r>
              <a:rPr lang="en-US" b="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It’s 5! Since the </a:t>
            </a:r>
            <a:r>
              <a:rPr lang="en-US" b="1" dirty="0" err="1"/>
              <a:t>plusOne</a:t>
            </a:r>
            <a:r>
              <a:rPr lang="en-US" b="0" dirty="0"/>
              <a:t> variable stored a function, the code in the function body was run when </a:t>
            </a:r>
            <a:r>
              <a:rPr lang="en-US" b="1" dirty="0" err="1"/>
              <a:t>plusOne</a:t>
            </a:r>
            <a:r>
              <a:rPr lang="en-US" b="0" dirty="0"/>
              <a:t> was called.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Note that a name is actually not required for the function definition here! All you need is function, parentheses, parameters, curly brackets, and body!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let’s look at how we might </a:t>
            </a:r>
            <a:r>
              <a:rPr lang="en-US" b="0" i="1" dirty="0"/>
              <a:t>pass</a:t>
            </a:r>
            <a:r>
              <a:rPr lang="en-US" b="0" i="0" dirty="0"/>
              <a:t> that </a:t>
            </a:r>
            <a:r>
              <a:rPr lang="en-US" b="1" i="0" dirty="0" err="1"/>
              <a:t>plusOne</a:t>
            </a:r>
            <a:r>
              <a:rPr lang="en-US" b="0" i="0" dirty="0"/>
              <a:t> function to another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 we have a function named </a:t>
            </a:r>
            <a:r>
              <a:rPr lang="en-US" b="1" i="0" dirty="0" err="1"/>
              <a:t>displayResult</a:t>
            </a:r>
            <a:r>
              <a:rPr lang="en-US" b="0" i="0" dirty="0"/>
              <a:t> that takes in a function and a parameter, calls the function with the parameter, and displays the result.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Now, if we call the </a:t>
            </a:r>
            <a:r>
              <a:rPr lang="en-US" b="1" i="0" dirty="0" err="1"/>
              <a:t>displayResult</a:t>
            </a:r>
            <a:r>
              <a:rPr lang="en-US" b="0" i="0" dirty="0"/>
              <a:t> function, and pass in </a:t>
            </a:r>
            <a:r>
              <a:rPr lang="en-US" b="1" i="0" dirty="0" err="1"/>
              <a:t>plusOne</a:t>
            </a:r>
            <a:r>
              <a:rPr lang="en-US" b="0" i="0" dirty="0"/>
              <a:t> and </a:t>
            </a:r>
            <a:r>
              <a:rPr lang="en-US" b="1" i="0" dirty="0"/>
              <a:t>5</a:t>
            </a:r>
            <a:r>
              <a:rPr lang="en-US" b="0" i="0" dirty="0"/>
              <a:t>, </a:t>
            </a:r>
            <a:r>
              <a:rPr lang="en-US" b="1" i="0" dirty="0"/>
              <a:t>what would be displayed?</a:t>
            </a:r>
            <a:endParaRPr lang="en-US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It’s </a:t>
            </a:r>
            <a:r>
              <a:rPr lang="en-US" b="1" i="0" dirty="0"/>
              <a:t>6</a:t>
            </a:r>
            <a:r>
              <a:rPr lang="en-US" b="0" i="0" dirty="0"/>
              <a:t>! That’s because the </a:t>
            </a:r>
            <a:r>
              <a:rPr lang="en-US" b="1" i="0" dirty="0"/>
              <a:t>fun</a:t>
            </a:r>
            <a:r>
              <a:rPr lang="en-US" b="0" i="0" dirty="0"/>
              <a:t> is </a:t>
            </a:r>
            <a:r>
              <a:rPr lang="en-US" b="1" i="0" dirty="0" err="1"/>
              <a:t>plusOne</a:t>
            </a:r>
            <a:r>
              <a:rPr lang="en-US" b="0" i="0" dirty="0"/>
              <a:t>, the </a:t>
            </a:r>
            <a:r>
              <a:rPr lang="en-US" b="1" i="0" dirty="0"/>
              <a:t>param</a:t>
            </a:r>
            <a:r>
              <a:rPr lang="en-US" b="0" i="0" dirty="0"/>
              <a:t> is </a:t>
            </a:r>
            <a:r>
              <a:rPr lang="en-US" b="1" i="0" dirty="0"/>
              <a:t>5</a:t>
            </a:r>
            <a:r>
              <a:rPr lang="en-US" b="0" i="0" dirty="0"/>
              <a:t>, and </a:t>
            </a:r>
            <a:r>
              <a:rPr lang="en-US" b="1" i="0" dirty="0"/>
              <a:t>result</a:t>
            </a:r>
            <a:r>
              <a:rPr lang="en-US" b="0" i="0" dirty="0"/>
              <a:t> is the </a:t>
            </a:r>
            <a:r>
              <a:rPr lang="en-US" b="1" i="0" dirty="0"/>
              <a:t>return</a:t>
            </a:r>
            <a:r>
              <a:rPr lang="en-US" b="0" i="0" dirty="0"/>
              <a:t> which is </a:t>
            </a:r>
            <a:r>
              <a:rPr lang="en-US" b="1" i="0" dirty="0"/>
              <a:t>alert</a:t>
            </a:r>
            <a:r>
              <a:rPr lang="en-US" b="0" i="0" dirty="0"/>
              <a:t>ed.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26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Alright, so this is all fine and everything, but it may feel a little contrived (or stupid). Why would we actually want to do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look at another slightly contrived example – we have a function that says “Hi” – but what will we do with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we had a button, and we wanted to hook it up programmatically.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can’t update the HTML, but if we grab the button in JavaScript, we can use </a:t>
            </a:r>
            <a:r>
              <a:rPr lang="en-US" b="1" dirty="0" err="1"/>
              <a:t>addEventListener</a:t>
            </a:r>
            <a:r>
              <a:rPr lang="en-US" b="0" dirty="0"/>
              <a:t> to make the </a:t>
            </a:r>
            <a:r>
              <a:rPr lang="en-US" b="1" dirty="0"/>
              <a:t>hi</a:t>
            </a:r>
            <a:r>
              <a:rPr lang="en-US" b="0" dirty="0"/>
              <a:t> function run every time the button is clicked!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fun function that uses a callback is </a:t>
            </a:r>
            <a:r>
              <a:rPr lang="en-US" b="1" dirty="0" err="1"/>
              <a:t>setInterval</a:t>
            </a:r>
            <a:r>
              <a:rPr lang="en-US" b="0" dirty="0"/>
              <a:t>. It repeatedly calls a function at a regular interval (like 1 second)!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2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take a look at an example that uses </a:t>
            </a:r>
            <a:r>
              <a:rPr lang="en-US" b="1" dirty="0" err="1"/>
              <a:t>addEventListener</a:t>
            </a:r>
            <a:r>
              <a:rPr lang="en-US" b="0" dirty="0"/>
              <a:t> and </a:t>
            </a:r>
            <a:r>
              <a:rPr lang="en-US" b="1" dirty="0" err="1"/>
              <a:t>setInterval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2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start with some review – going over how to define and call functions. Then, we will talk about how to use callbacks!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0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This syntax is actually called a </a:t>
            </a:r>
            <a:r>
              <a:rPr lang="en-US" b="1" baseline="0" dirty="0"/>
              <a:t>declaration</a:t>
            </a:r>
            <a:r>
              <a:rPr lang="en-US" b="0" baseline="0" dirty="0"/>
              <a:t> – it is the main way to define functions, but as we will see later, it’s actually not the only way!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We have: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the function keyword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the function name, </a:t>
            </a:r>
            <a:r>
              <a:rPr lang="en-US" b="1" baseline="0" dirty="0"/>
              <a:t>which is</a:t>
            </a:r>
            <a:r>
              <a:rPr lang="en-US" b="0" baseline="0" dirty="0"/>
              <a:t>… </a:t>
            </a:r>
            <a:r>
              <a:rPr lang="en-US" b="0" baseline="0" dirty="0" err="1"/>
              <a:t>sayNumbers</a:t>
            </a:r>
            <a:r>
              <a:rPr lang="en-US" b="0" baseline="0" dirty="0"/>
              <a:t>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Parentheses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The parameters, </a:t>
            </a:r>
            <a:r>
              <a:rPr lang="en-US" b="1" baseline="0" dirty="0"/>
              <a:t>which are</a:t>
            </a:r>
            <a:r>
              <a:rPr lang="en-US" b="0" baseline="0" dirty="0"/>
              <a:t>… num and num2!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Curly brackets, and between that,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The body!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Hopefully everybody remembers that this is how you </a:t>
            </a:r>
            <a:r>
              <a:rPr lang="en-US" b="0" i="1" baseline="0" dirty="0"/>
              <a:t>define</a:t>
            </a:r>
            <a:r>
              <a:rPr lang="en-US" b="0" baseline="0" dirty="0"/>
              <a:t> a function. But this code doesn’t actually run, until…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4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u="none" dirty="0"/>
              <a:t>You call it! </a:t>
            </a:r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baseline="0" dirty="0"/>
              <a:t>We start with the function name, then parentheses, then arguments.</a:t>
            </a:r>
            <a:endParaRPr lang="en-US" b="0" i="0" u="non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baseline="0" dirty="0"/>
              <a:t>Now, those parameter variables are set based on the arguments, so num will be 8 and num2 will be -2. And that’s the basics of calling a function! But… what’s a call</a:t>
            </a:r>
            <a:r>
              <a:rPr lang="en-US" b="0" i="1" u="none" baseline="0" dirty="0"/>
              <a:t>back</a:t>
            </a:r>
            <a:r>
              <a:rPr lang="en-US" b="0" i="0" u="none" baseline="0" dirty="0"/>
              <a:t>?</a:t>
            </a:r>
            <a:endParaRPr lang="en-US" b="1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4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Functions are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Functions can be parameters to other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have any idea why we’d want to use callbacks?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a ton of different situations where you’d need callbacks, such as click handling, web requests, and database queries. The list goes on and on, but those are some basics!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w3m9ub2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6d5xu40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Hy-Tech Club: Web 103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01036"/>
            <a:ext cx="11430000" cy="2573054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848600" y="2001036"/>
            <a:ext cx="2831432" cy="77419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parameter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</a:t>
            </a:r>
            <a:r>
              <a:rPr lang="en-US" sz="40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185736" y="2801136"/>
            <a:ext cx="2791327" cy="78806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571247" y="2263775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BCB0F2-70A3-3E62-78E4-FAE51306553D}"/>
              </a:ext>
            </a:extLst>
          </p:cNvPr>
          <p:cNvSpPr/>
          <p:nvPr/>
        </p:nvSpPr>
        <p:spPr>
          <a:xfrm>
            <a:off x="5973288" y="1353787"/>
            <a:ext cx="5380512" cy="106877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07E55B-A361-5D84-A575-C77E110ADAC5}"/>
              </a:ext>
            </a:extLst>
          </p:cNvPr>
          <p:cNvSpPr/>
          <p:nvPr/>
        </p:nvSpPr>
        <p:spPr>
          <a:xfrm>
            <a:off x="1471550" y="2315688"/>
            <a:ext cx="5380512" cy="92627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79A49-CDD8-89EB-2207-387C750888B6}"/>
              </a:ext>
            </a:extLst>
          </p:cNvPr>
          <p:cNvSpPr/>
          <p:nvPr/>
        </p:nvSpPr>
        <p:spPr>
          <a:xfrm>
            <a:off x="838200" y="3152897"/>
            <a:ext cx="1220190" cy="92627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Functions </a:t>
            </a:r>
            <a:r>
              <a:rPr lang="en-US" sz="3200" dirty="0">
                <a:solidFill>
                  <a:schemeClr val="bg1"/>
                </a:solidFill>
              </a:rPr>
              <a:t>as</a:t>
            </a:r>
            <a:r>
              <a:rPr lang="en-US" sz="4000" dirty="0">
                <a:solidFill>
                  <a:schemeClr val="bg1"/>
                </a:solidFill>
              </a:rPr>
              <a:t> variables: expression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5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7175D-8A41-4ACC-864B-04B90C797CEE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64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Passing a 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fun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000" b="1" dirty="0">
                <a:solidFill>
                  <a:srgbClr val="DCDCAA"/>
                </a:solidFill>
                <a:latin typeface="Consolas" panose="020B0609020204030204" pitchFamily="49" charset="0"/>
              </a:rPr>
              <a:t>fun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4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A2A2F-D02E-4CF1-A306-19D44FCD4097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10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78F52CD-2A7F-180B-D156-91969CEB1EE7}"/>
              </a:ext>
            </a:extLst>
          </p:cNvPr>
          <p:cNvSpPr/>
          <p:nvPr/>
        </p:nvSpPr>
        <p:spPr>
          <a:xfrm>
            <a:off x="939858" y="3351437"/>
            <a:ext cx="8667279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5D52-E1E3-6202-7BD7-1C4A3EAD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use callbacks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58DF0-431D-DA3C-6F64-FCCCE765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CEEE-96AC-B5FA-FB52-A67A4687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75D55C3-B947-A4EE-AB3C-574A6E48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5F06E-7E16-7773-7B6E-20A0872A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386" y="2938394"/>
            <a:ext cx="2429214" cy="98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61E62-5772-955B-838F-26B4FC4B01E9}"/>
              </a:ext>
            </a:extLst>
          </p:cNvPr>
          <p:cNvSpPr txBox="1"/>
          <p:nvPr/>
        </p:nvSpPr>
        <p:spPr>
          <a:xfrm>
            <a:off x="838200" y="1543563"/>
            <a:ext cx="5065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2436E-73D9-ECE4-FCC4-9BA68E6E2E7F}"/>
              </a:ext>
            </a:extLst>
          </p:cNvPr>
          <p:cNvSpPr txBox="1"/>
          <p:nvPr/>
        </p:nvSpPr>
        <p:spPr>
          <a:xfrm>
            <a:off x="1331744" y="3811577"/>
            <a:ext cx="7883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btn.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hi);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21DAAB-5368-794C-8CDF-3001A1240897}"/>
              </a:ext>
            </a:extLst>
          </p:cNvPr>
          <p:cNvSpPr/>
          <p:nvPr/>
        </p:nvSpPr>
        <p:spPr>
          <a:xfrm>
            <a:off x="6096000" y="1636023"/>
            <a:ext cx="5731711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9B909-B7DA-92F9-0519-6CA41968E202}"/>
              </a:ext>
            </a:extLst>
          </p:cNvPr>
          <p:cNvSpPr txBox="1"/>
          <p:nvPr/>
        </p:nvSpPr>
        <p:spPr>
          <a:xfrm>
            <a:off x="4279441" y="3372123"/>
            <a:ext cx="3248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when </a:t>
            </a:r>
            <a:r>
              <a:rPr lang="en-US" sz="2000" b="1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is clicked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14E41-9743-F732-E342-4CA8DBAC73D0}"/>
              </a:ext>
            </a:extLst>
          </p:cNvPr>
          <p:cNvSpPr txBox="1"/>
          <p:nvPr/>
        </p:nvSpPr>
        <p:spPr>
          <a:xfrm>
            <a:off x="8250999" y="1680623"/>
            <a:ext cx="319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once every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1000ms</a:t>
            </a:r>
          </a:p>
        </p:txBody>
      </p:sp>
    </p:spTree>
    <p:extLst>
      <p:ext uri="{BB962C8B-B14F-4D97-AF65-F5344CB8AC3E}">
        <p14:creationId xmlns:p14="http://schemas.microsoft.com/office/powerpoint/2010/main" val="32238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/>
      <p:bldP spid="25" grpId="0"/>
      <p:bldP spid="30" grpId="0" animBg="1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D49A-AF8A-4133-BE09-DEE1207A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Example: </a:t>
            </a:r>
            <a:r>
              <a:rPr lang="en-US" sz="8800" dirty="0">
                <a:hlinkClick r:id="rId3"/>
              </a:rPr>
              <a:t>JSFIDDLE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3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26" name="Content Placeholder 25" descr="Quill with solid fill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793" y="2167999"/>
            <a:ext cx="2284413" cy="2743200"/>
          </a:xfrm>
        </p:spPr>
        <p:txBody>
          <a:bodyPr>
            <a:normAutofit/>
          </a:bodyPr>
          <a:lstStyle/>
          <a:p>
            <a:r>
              <a:rPr lang="en-ZA" sz="2000" b="1" dirty="0"/>
              <a:t>Defining a Function</a:t>
            </a:r>
          </a:p>
          <a:p>
            <a:endParaRPr lang="en-ZA" noProof="1"/>
          </a:p>
        </p:txBody>
      </p:sp>
      <p:pic>
        <p:nvPicPr>
          <p:cNvPr id="28" name="Content Placeholder 27" descr="Run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sz="2000" b="1" noProof="1"/>
              <a:t>Calling a Function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sz="2000" b="1" noProof="1"/>
              <a:t>Using a Callback</a:t>
            </a:r>
          </a:p>
        </p:txBody>
      </p:sp>
      <p:pic>
        <p:nvPicPr>
          <p:cNvPr id="30" name="Content Placeholder 29" descr="Speaker phone with solid fill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eaching a dog a trick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9933" r="141" b="993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Defining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0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Defining a function: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472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 x =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 + 1;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alert(x);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x = x +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6619373" y="2242845"/>
            <a:ext cx="4365459" cy="3934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rgbClr val="E9463A"/>
                </a:solidFill>
              </a:rPr>
              <a:t>Function keyword</a:t>
            </a:r>
          </a:p>
          <a:p>
            <a:r>
              <a:rPr lang="en-US" sz="4000" b="1" dirty="0">
                <a:solidFill>
                  <a:srgbClr val="74B230"/>
                </a:solidFill>
              </a:rPr>
              <a:t>Function name</a:t>
            </a:r>
          </a:p>
          <a:p>
            <a:r>
              <a:rPr lang="en-US" sz="4000" b="1" dirty="0">
                <a:solidFill>
                  <a:srgbClr val="A365D1"/>
                </a:solidFill>
              </a:rPr>
              <a:t>Parentheses</a:t>
            </a:r>
          </a:p>
          <a:p>
            <a:r>
              <a:rPr lang="en-US" sz="4000" b="1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b="1" dirty="0">
                <a:solidFill>
                  <a:srgbClr val="EAB200"/>
                </a:solidFill>
              </a:rPr>
              <a:t>Curly brackets</a:t>
            </a:r>
          </a:p>
          <a:p>
            <a:r>
              <a:rPr lang="en-US" sz="4000" b="1" dirty="0">
                <a:solidFill>
                  <a:srgbClr val="00B0F0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4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5781" b="1578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Calling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Calling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787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-2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1108430" y="2781384"/>
            <a:ext cx="4114800" cy="246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4B23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A365D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Parentheses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57C3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Arguments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B62F3-CFE5-4BBA-B09F-90B0F716E1DE}"/>
              </a:ext>
            </a:extLst>
          </p:cNvPr>
          <p:cNvSpPr txBox="1"/>
          <p:nvPr/>
        </p:nvSpPr>
        <p:spPr>
          <a:xfrm>
            <a:off x="6005261" y="2175627"/>
            <a:ext cx="4991602" cy="325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Now, in the </a:t>
            </a:r>
            <a:r>
              <a:rPr lang="en-US" sz="3600" b="1" i="1" dirty="0">
                <a:solidFill>
                  <a:schemeClr val="bg1"/>
                </a:solidFill>
              </a:rPr>
              <a:t>body</a:t>
            </a:r>
            <a:r>
              <a:rPr lang="en-US" sz="3600" b="1" dirty="0">
                <a:solidFill>
                  <a:schemeClr val="bg1"/>
                </a:solidFill>
              </a:rPr>
              <a:t> of the function, variables will be set like so: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742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</a:blip>
          <a:srcRect t="17656" b="17656"/>
          <a:stretch/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509633">
            <a:off x="5723020" y="2137098"/>
            <a:ext cx="5775158" cy="19250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Using a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700" dirty="0">
                <a:solidFill>
                  <a:schemeClr val="bg1"/>
                </a:solidFill>
              </a:rPr>
              <a:t>Callback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508709"/>
          </a:xfrm>
          <a:solidFill>
            <a:schemeClr val="bg2"/>
          </a:solidFill>
        </p:spPr>
        <p:txBody>
          <a:bodyPr anchor="ctr">
            <a:noAutofit/>
          </a:bodyPr>
          <a:lstStyle/>
          <a:p>
            <a:r>
              <a:rPr lang="en-US" sz="3200" dirty="0"/>
              <a:t>Functions in JavaScript are </a:t>
            </a:r>
            <a:r>
              <a:rPr lang="en-US" sz="4400" b="1" dirty="0"/>
              <a:t>objects</a:t>
            </a:r>
            <a:endParaRPr lang="en-US" sz="3200" dirty="0"/>
          </a:p>
          <a:p>
            <a:pPr lvl="1"/>
            <a:r>
              <a:rPr lang="en-US" sz="2800" dirty="0"/>
              <a:t>Just like numbers, strings, </a:t>
            </a:r>
            <a:r>
              <a:rPr lang="en-US" sz="2800" dirty="0" err="1"/>
              <a:t>etc</a:t>
            </a:r>
            <a:endParaRPr lang="en-US" sz="2800" dirty="0"/>
          </a:p>
          <a:p>
            <a:endParaRPr lang="en-US" sz="1000" dirty="0"/>
          </a:p>
          <a:p>
            <a:r>
              <a:rPr lang="en-US" sz="3200" dirty="0"/>
              <a:t>Because of this, developers can use them as </a:t>
            </a:r>
            <a:r>
              <a:rPr lang="en-US" sz="4400" b="1" dirty="0"/>
              <a:t>parameters</a:t>
            </a:r>
            <a:endParaRPr lang="en-US" sz="3200" b="1" dirty="0"/>
          </a:p>
          <a:p>
            <a:endParaRPr lang="en-US" sz="1000" dirty="0"/>
          </a:p>
          <a:p>
            <a:r>
              <a:rPr lang="en-US" sz="3200" dirty="0"/>
              <a:t>Any function that is passed as an argument, and subsequently called by the function that receives it is called a </a:t>
            </a:r>
            <a:r>
              <a:rPr lang="en-US" sz="4400" b="1" dirty="0"/>
              <a:t>callback</a:t>
            </a:r>
            <a:endParaRPr lang="en-US" sz="3200" dirty="0"/>
          </a:p>
        </p:txBody>
      </p:sp>
      <p:pic>
        <p:nvPicPr>
          <p:cNvPr id="1026" name="Picture 2" descr="Apollo Tennis Ball - CS-0187 - Production Advantage">
            <a:extLst>
              <a:ext uri="{FF2B5EF4-FFF2-40B4-BE49-F238E27FC236}">
                <a16:creationId xmlns:a16="http://schemas.microsoft.com/office/drawing/2014/main" id="{AB5031B6-5EE5-498B-A474-9224CC59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844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  <p:pic>
        <p:nvPicPr>
          <p:cNvPr id="2052" name="Picture 4" descr="Watch Click | Netflix">
            <a:extLst>
              <a:ext uri="{FF2B5EF4-FFF2-40B4-BE49-F238E27FC236}">
                <a16:creationId xmlns:a16="http://schemas.microsoft.com/office/drawing/2014/main" id="{51D9B646-2987-41AA-B16C-E3F475FA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129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{0FB57774-881C-4D6C-AA87-9274C5086404}tf16411248_win32</Template>
  <TotalTime>349</TotalTime>
  <Words>1456</Words>
  <Application>Microsoft Office PowerPoint</Application>
  <PresentationFormat>Widescreen</PresentationFormat>
  <Paragraphs>182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 Light</vt:lpstr>
      <vt:lpstr>Calibri</vt:lpstr>
      <vt:lpstr>Consolas</vt:lpstr>
      <vt:lpstr>Posterama</vt:lpstr>
      <vt:lpstr>Segoe UI</vt:lpstr>
      <vt:lpstr>Office Theme</vt:lpstr>
      <vt:lpstr>Functions &amp; Callbacks</vt:lpstr>
      <vt:lpstr>Agenda</vt:lpstr>
      <vt:lpstr>Defining a Function</vt:lpstr>
      <vt:lpstr>Defining a function: declaration</vt:lpstr>
      <vt:lpstr>Calling a Function</vt:lpstr>
      <vt:lpstr>Calling a function</vt:lpstr>
      <vt:lpstr>Using a Callback</vt:lpstr>
      <vt:lpstr>Some Background</vt:lpstr>
      <vt:lpstr>Why use callbacks?</vt:lpstr>
      <vt:lpstr>EXAMPLE: A function with a callback</vt:lpstr>
      <vt:lpstr>Example: Using runFunction</vt:lpstr>
      <vt:lpstr>Functions as variables: expression</vt:lpstr>
      <vt:lpstr>Example: Passing a Function</vt:lpstr>
      <vt:lpstr>Functions that use callbacks</vt:lpstr>
      <vt:lpstr>Example: JSFIDDLE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&amp; Callbacks</dc:title>
  <dc:creator>Joseph Maxwell</dc:creator>
  <cp:lastModifiedBy>Joseph Maxwell</cp:lastModifiedBy>
  <cp:revision>9</cp:revision>
  <dcterms:created xsi:type="dcterms:W3CDTF">2023-01-24T15:52:04Z</dcterms:created>
  <dcterms:modified xsi:type="dcterms:W3CDTF">2024-09-04T21:41:34Z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